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 showSpecialPlsOnTitleSld="0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6858000" cx="12192000"/>
  <p:notesSz cx="6797675" cy="9926625"/>
  <p:embeddedFontLst>
    <p:embeddedFont>
      <p:font typeface="Poppins"/>
      <p:regular r:id="rId14"/>
      <p:bold r:id="rId15"/>
      <p:italic r:id="rId16"/>
      <p:boldItalic r:id="rId17"/>
    </p:embeddedFont>
    <p:embeddedFont>
      <p:font typeface="Poppins Black"/>
      <p:bold r:id="rId18"/>
      <p:boldItalic r:id="rId19"/>
    </p:embeddedFont>
    <p:embeddedFont>
      <p:font typeface="Poppins SemiBold"/>
      <p:regular r:id="rId20"/>
      <p:bold r:id="rId21"/>
      <p:italic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1979">
          <p15:clr>
            <a:srgbClr val="A4A3A4"/>
          </p15:clr>
        </p15:guide>
      </p15:sldGuideLst>
    </p:ext>
    <p:ext uri="{2D200454-40CA-4A62-9FC3-DE9A4176ACB9}">
      <p15:notesGuideLst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  <p:ext uri="GoogleSlidesCustomDataVersion2">
      <go:slidesCustomData xmlns:go="http://customooxmlschemas.google.com/" r:id="rId24" roundtripDataSignature="AMtx7mjK4ix3HexQ81NVpFwTsGrMDOo9F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  <p:guide pos="1979" orient="horz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3127" orient="horz"/>
        <p:guide pos="2141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PoppinsSemiBold-regular.fntdata"/><Relationship Id="rId11" Type="http://schemas.openxmlformats.org/officeDocument/2006/relationships/slide" Target="slides/slide6.xml"/><Relationship Id="rId22" Type="http://schemas.openxmlformats.org/officeDocument/2006/relationships/font" Target="fonts/PoppinsSemiBold-italic.fntdata"/><Relationship Id="rId10" Type="http://schemas.openxmlformats.org/officeDocument/2006/relationships/slide" Target="slides/slide5.xml"/><Relationship Id="rId21" Type="http://schemas.openxmlformats.org/officeDocument/2006/relationships/font" Target="fonts/PoppinsSemiBold-bold.fntdata"/><Relationship Id="rId13" Type="http://schemas.openxmlformats.org/officeDocument/2006/relationships/slide" Target="slides/slide8.xml"/><Relationship Id="rId24" Type="http://customschemas.google.com/relationships/presentationmetadata" Target="metadata"/><Relationship Id="rId12" Type="http://schemas.openxmlformats.org/officeDocument/2006/relationships/slide" Target="slides/slide7.xml"/><Relationship Id="rId23" Type="http://schemas.openxmlformats.org/officeDocument/2006/relationships/font" Target="fonts/PoppinsSemiBold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Poppins-bold.fntdata"/><Relationship Id="rId14" Type="http://schemas.openxmlformats.org/officeDocument/2006/relationships/font" Target="fonts/Poppins-regular.fntdata"/><Relationship Id="rId17" Type="http://schemas.openxmlformats.org/officeDocument/2006/relationships/font" Target="fonts/Poppins-boldItalic.fntdata"/><Relationship Id="rId16" Type="http://schemas.openxmlformats.org/officeDocument/2006/relationships/font" Target="fonts/Poppins-italic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PoppinsBlack-boldItalic.fntdata"/><Relationship Id="rId6" Type="http://schemas.openxmlformats.org/officeDocument/2006/relationships/slide" Target="slides/slide1.xml"/><Relationship Id="rId18" Type="http://schemas.openxmlformats.org/officeDocument/2006/relationships/font" Target="fonts/PoppinsBlack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/>
        </p:nvSpPr>
        <p:spPr>
          <a:xfrm>
            <a:off x="1" y="1"/>
            <a:ext cx="6797675" cy="9926638"/>
          </a:xfrm>
          <a:prstGeom prst="roundRect">
            <a:avLst>
              <a:gd fmla="val 23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4;n"/>
          <p:cNvSpPr txBox="1"/>
          <p:nvPr/>
        </p:nvSpPr>
        <p:spPr>
          <a:xfrm>
            <a:off x="1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5;n"/>
          <p:cNvSpPr txBox="1"/>
          <p:nvPr/>
        </p:nvSpPr>
        <p:spPr>
          <a:xfrm>
            <a:off x="3852017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6;n"/>
          <p:cNvSpPr/>
          <p:nvPr>
            <p:ph idx="2" type="sldImg"/>
          </p:nvPr>
        </p:nvSpPr>
        <p:spPr>
          <a:xfrm>
            <a:off x="90488" y="744538"/>
            <a:ext cx="6613525" cy="3721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sq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7" name="Google Shape;7;n"/>
          <p:cNvSpPr txBox="1"/>
          <p:nvPr>
            <p:ph idx="1" type="body"/>
          </p:nvPr>
        </p:nvSpPr>
        <p:spPr>
          <a:xfrm>
            <a:off x="906358" y="4715154"/>
            <a:ext cx="4983389" cy="4465264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/>
        </p:nvSpPr>
        <p:spPr>
          <a:xfrm>
            <a:off x="1" y="9430306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1" i="0" sz="1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n"/>
          <p:cNvSpPr txBox="1"/>
          <p:nvPr>
            <p:ph idx="12" type="sldNum"/>
          </p:nvPr>
        </p:nvSpPr>
        <p:spPr>
          <a:xfrm>
            <a:off x="3852016" y="9430307"/>
            <a:ext cx="2944086" cy="494609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1" i="0" lang="it-IT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b="1" i="0" sz="1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f7ad34ace5_0_10:notes"/>
          <p:cNvSpPr/>
          <p:nvPr>
            <p:ph idx="2" type="sldImg"/>
          </p:nvPr>
        </p:nvSpPr>
        <p:spPr>
          <a:xfrm>
            <a:off x="90488" y="744538"/>
            <a:ext cx="6613500" cy="372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sq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59" name="Google Shape;59;g3f7ad34ace5_0_10:notes"/>
          <p:cNvSpPr txBox="1"/>
          <p:nvPr>
            <p:ph idx="1" type="body"/>
          </p:nvPr>
        </p:nvSpPr>
        <p:spPr>
          <a:xfrm>
            <a:off x="906358" y="4715154"/>
            <a:ext cx="4983300" cy="446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" name="Google Shape;60;g3f7ad34ace5_0_10:notes"/>
          <p:cNvSpPr txBox="1"/>
          <p:nvPr>
            <p:ph idx="12" type="sldNum"/>
          </p:nvPr>
        </p:nvSpPr>
        <p:spPr>
          <a:xfrm>
            <a:off x="3852016" y="9430307"/>
            <a:ext cx="2944200" cy="49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f7aafa111f_0_9:notes"/>
          <p:cNvSpPr/>
          <p:nvPr>
            <p:ph idx="2" type="sldImg"/>
          </p:nvPr>
        </p:nvSpPr>
        <p:spPr>
          <a:xfrm>
            <a:off x="90488" y="744538"/>
            <a:ext cx="6613500" cy="372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sq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8" name="Google Shape;68;g3f7aafa111f_0_9:notes"/>
          <p:cNvSpPr txBox="1"/>
          <p:nvPr>
            <p:ph idx="1" type="body"/>
          </p:nvPr>
        </p:nvSpPr>
        <p:spPr>
          <a:xfrm>
            <a:off x="906358" y="4715154"/>
            <a:ext cx="4983300" cy="446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9" name="Google Shape;69;g3f7aafa111f_0_9:notes"/>
          <p:cNvSpPr txBox="1"/>
          <p:nvPr>
            <p:ph idx="12" type="sldNum"/>
          </p:nvPr>
        </p:nvSpPr>
        <p:spPr>
          <a:xfrm>
            <a:off x="3852016" y="9430307"/>
            <a:ext cx="2944200" cy="49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e2dafb558e_2_61:notes"/>
          <p:cNvSpPr/>
          <p:nvPr>
            <p:ph idx="2" type="sldImg"/>
          </p:nvPr>
        </p:nvSpPr>
        <p:spPr>
          <a:xfrm>
            <a:off x="90488" y="744538"/>
            <a:ext cx="6613500" cy="372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sq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88" name="Google Shape;88;g3e2dafb558e_2_61:notes"/>
          <p:cNvSpPr txBox="1"/>
          <p:nvPr>
            <p:ph idx="1" type="body"/>
          </p:nvPr>
        </p:nvSpPr>
        <p:spPr>
          <a:xfrm>
            <a:off x="906358" y="4715154"/>
            <a:ext cx="4983300" cy="446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9" name="Google Shape;89;g3e2dafb558e_2_61:notes"/>
          <p:cNvSpPr txBox="1"/>
          <p:nvPr>
            <p:ph idx="12" type="sldNum"/>
          </p:nvPr>
        </p:nvSpPr>
        <p:spPr>
          <a:xfrm>
            <a:off x="3852016" y="9430307"/>
            <a:ext cx="2944200" cy="49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f7aafa111f_0_13:notes"/>
          <p:cNvSpPr/>
          <p:nvPr>
            <p:ph idx="2" type="sldImg"/>
          </p:nvPr>
        </p:nvSpPr>
        <p:spPr>
          <a:xfrm>
            <a:off x="90488" y="744538"/>
            <a:ext cx="6613500" cy="372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sq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14" name="Google Shape;114;g3f7aafa111f_0_13:notes"/>
          <p:cNvSpPr txBox="1"/>
          <p:nvPr>
            <p:ph idx="1" type="body"/>
          </p:nvPr>
        </p:nvSpPr>
        <p:spPr>
          <a:xfrm>
            <a:off x="906358" y="4715154"/>
            <a:ext cx="4983300" cy="446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g3f7aafa111f_0_13:notes"/>
          <p:cNvSpPr txBox="1"/>
          <p:nvPr>
            <p:ph idx="12" type="sldNum"/>
          </p:nvPr>
        </p:nvSpPr>
        <p:spPr>
          <a:xfrm>
            <a:off x="3852016" y="9430307"/>
            <a:ext cx="2944200" cy="49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e2e83f3ae1_0_307:notes"/>
          <p:cNvSpPr/>
          <p:nvPr>
            <p:ph idx="2" type="sldImg"/>
          </p:nvPr>
        </p:nvSpPr>
        <p:spPr>
          <a:xfrm>
            <a:off x="90488" y="744538"/>
            <a:ext cx="6613500" cy="372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sq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30" name="Google Shape;130;g3e2e83f3ae1_0_307:notes"/>
          <p:cNvSpPr txBox="1"/>
          <p:nvPr>
            <p:ph idx="1" type="body"/>
          </p:nvPr>
        </p:nvSpPr>
        <p:spPr>
          <a:xfrm>
            <a:off x="906358" y="4715154"/>
            <a:ext cx="4983300" cy="446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1" name="Google Shape;131;g3e2e83f3ae1_0_307:notes"/>
          <p:cNvSpPr txBox="1"/>
          <p:nvPr>
            <p:ph idx="12" type="sldNum"/>
          </p:nvPr>
        </p:nvSpPr>
        <p:spPr>
          <a:xfrm>
            <a:off x="3852016" y="9430307"/>
            <a:ext cx="2944200" cy="49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3e2e83f3ae1_0_255:notes"/>
          <p:cNvSpPr/>
          <p:nvPr>
            <p:ph idx="2" type="sldImg"/>
          </p:nvPr>
        </p:nvSpPr>
        <p:spPr>
          <a:xfrm>
            <a:off x="90488" y="744538"/>
            <a:ext cx="6613500" cy="372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sq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41" name="Google Shape;141;g3e2e83f3ae1_0_255:notes"/>
          <p:cNvSpPr txBox="1"/>
          <p:nvPr>
            <p:ph idx="1" type="body"/>
          </p:nvPr>
        </p:nvSpPr>
        <p:spPr>
          <a:xfrm>
            <a:off x="906358" y="4715154"/>
            <a:ext cx="4983300" cy="446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2" name="Google Shape;142;g3e2e83f3ae1_0_255:notes"/>
          <p:cNvSpPr txBox="1"/>
          <p:nvPr>
            <p:ph idx="12" type="sldNum"/>
          </p:nvPr>
        </p:nvSpPr>
        <p:spPr>
          <a:xfrm>
            <a:off x="3852016" y="9430307"/>
            <a:ext cx="2944200" cy="49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f7ad1b34ae_0_6:notes"/>
          <p:cNvSpPr/>
          <p:nvPr>
            <p:ph idx="2" type="sldImg"/>
          </p:nvPr>
        </p:nvSpPr>
        <p:spPr>
          <a:xfrm>
            <a:off x="90488" y="744538"/>
            <a:ext cx="6613500" cy="372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sq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57" name="Google Shape;157;g3f7ad1b34ae_0_6:notes"/>
          <p:cNvSpPr txBox="1"/>
          <p:nvPr>
            <p:ph idx="1" type="body"/>
          </p:nvPr>
        </p:nvSpPr>
        <p:spPr>
          <a:xfrm>
            <a:off x="906358" y="4715154"/>
            <a:ext cx="4983300" cy="446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8" name="Google Shape;158;g3f7ad1b34ae_0_6:notes"/>
          <p:cNvSpPr txBox="1"/>
          <p:nvPr>
            <p:ph idx="12" type="sldNum"/>
          </p:nvPr>
        </p:nvSpPr>
        <p:spPr>
          <a:xfrm>
            <a:off x="3852016" y="9430307"/>
            <a:ext cx="2944200" cy="49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e2e83f3ae1_0_205:notes"/>
          <p:cNvSpPr/>
          <p:nvPr>
            <p:ph idx="2" type="sldImg"/>
          </p:nvPr>
        </p:nvSpPr>
        <p:spPr>
          <a:xfrm>
            <a:off x="90488" y="744538"/>
            <a:ext cx="6613500" cy="372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sq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70" name="Google Shape;170;g3e2e83f3ae1_0_205:notes"/>
          <p:cNvSpPr txBox="1"/>
          <p:nvPr>
            <p:ph idx="1" type="body"/>
          </p:nvPr>
        </p:nvSpPr>
        <p:spPr>
          <a:xfrm>
            <a:off x="906358" y="4715154"/>
            <a:ext cx="4983300" cy="446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1" name="Google Shape;171;g3e2e83f3ae1_0_205:notes"/>
          <p:cNvSpPr txBox="1"/>
          <p:nvPr>
            <p:ph idx="12" type="sldNum"/>
          </p:nvPr>
        </p:nvSpPr>
        <p:spPr>
          <a:xfrm>
            <a:off x="3852016" y="9430307"/>
            <a:ext cx="2944200" cy="494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8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titolo" type="title">
  <p:cSld name="TITL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g3e0dab2fae2_0_818"/>
          <p:cNvSpPr txBox="1"/>
          <p:nvPr>
            <p:ph type="ctrTitle"/>
          </p:nvPr>
        </p:nvSpPr>
        <p:spPr>
          <a:xfrm>
            <a:off x="914400" y="2130426"/>
            <a:ext cx="103632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g3e0dab2fae2_0_818"/>
          <p:cNvSpPr txBox="1"/>
          <p:nvPr>
            <p:ph idx="1" type="subTitle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400"/>
              <a:buNone/>
              <a:defRPr/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/>
            </a:lvl3pPr>
            <a:lvl4pPr lvl="3" algn="ctr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uota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g3e0dab2fae2_0_81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6089259"/>
            <a:ext cx="12192000" cy="7687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Diapositiva titolo">
  <p:cSld name="1_Diapositiva titolo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titolo" type="titleOnly">
  <p:cSld name="TITLE_ONL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g3e0dab2fae2_0_813"/>
          <p:cNvSpPr txBox="1"/>
          <p:nvPr>
            <p:ph type="title"/>
          </p:nvPr>
        </p:nvSpPr>
        <p:spPr>
          <a:xfrm>
            <a:off x="1488018" y="409575"/>
            <a:ext cx="10077300" cy="50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olo e contenuto" type="obj">
  <p:cSld name="OBJECT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g3e0dab2fae2_0_815"/>
          <p:cNvSpPr txBox="1"/>
          <p:nvPr>
            <p:ph type="title"/>
          </p:nvPr>
        </p:nvSpPr>
        <p:spPr>
          <a:xfrm>
            <a:off x="1488018" y="409575"/>
            <a:ext cx="10077300" cy="50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g3e0dab2fae2_0_815"/>
          <p:cNvSpPr txBox="1"/>
          <p:nvPr>
            <p:ph idx="1" type="body"/>
          </p:nvPr>
        </p:nvSpPr>
        <p:spPr>
          <a:xfrm>
            <a:off x="1488018" y="1752601"/>
            <a:ext cx="10077300" cy="411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testazione sezione" type="secHead">
  <p:cSld name="SECTION_HEADER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g3e0dab2fae2_0_821"/>
          <p:cNvSpPr txBox="1"/>
          <p:nvPr>
            <p:ph type="title"/>
          </p:nvPr>
        </p:nvSpPr>
        <p:spPr>
          <a:xfrm>
            <a:off x="963084" y="4406901"/>
            <a:ext cx="10363200" cy="13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g3e0dab2fae2_0_821"/>
          <p:cNvSpPr txBox="1"/>
          <p:nvPr>
            <p:ph idx="1" type="body"/>
          </p:nvPr>
        </p:nvSpPr>
        <p:spPr>
          <a:xfrm>
            <a:off x="963084" y="2906713"/>
            <a:ext cx="10363200" cy="15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00"/>
              <a:buNone/>
              <a:defRPr sz="20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/>
            </a:lvl3pPr>
            <a:lvl4pPr indent="-228600" lvl="3" marL="182880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1400"/>
              <a:buNone/>
              <a:defRPr sz="1400"/>
            </a:lvl4pPr>
            <a:lvl5pPr indent="-22860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/>
            </a:lvl5pPr>
            <a:lvl6pPr indent="-22860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/>
            </a:lvl6pPr>
            <a:lvl7pPr indent="-22860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/>
            </a:lvl7pPr>
            <a:lvl8pPr indent="-22860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/>
            </a:lvl8pPr>
            <a:lvl9pPr indent="-22860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ue contenuti" type="twoObj">
  <p:cSld name="TWO_OBJECTS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g3e0dab2fae2_0_824"/>
          <p:cNvSpPr txBox="1"/>
          <p:nvPr>
            <p:ph type="title"/>
          </p:nvPr>
        </p:nvSpPr>
        <p:spPr>
          <a:xfrm>
            <a:off x="1488018" y="409575"/>
            <a:ext cx="10077300" cy="50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g3e0dab2fae2_0_824"/>
          <p:cNvSpPr txBox="1"/>
          <p:nvPr>
            <p:ph idx="1" type="body"/>
          </p:nvPr>
        </p:nvSpPr>
        <p:spPr>
          <a:xfrm>
            <a:off x="1488017" y="1752601"/>
            <a:ext cx="4936200" cy="411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sz="28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4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2000"/>
            </a:lvl3pPr>
            <a:lvl4pPr indent="-228600" lvl="3" marL="182880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1400"/>
              <a:buNone/>
              <a:defRPr sz="1800"/>
            </a:lvl4pPr>
            <a:lvl5pPr indent="-22860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800"/>
            </a:lvl5pPr>
            <a:lvl6pPr indent="-22860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800"/>
            </a:lvl6pPr>
            <a:lvl7pPr indent="-22860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800"/>
            </a:lvl7pPr>
            <a:lvl8pPr indent="-22860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800"/>
            </a:lvl8pPr>
            <a:lvl9pPr indent="-22860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31" name="Google Shape;31;g3e0dab2fae2_0_824"/>
          <p:cNvSpPr txBox="1"/>
          <p:nvPr>
            <p:ph idx="2" type="body"/>
          </p:nvPr>
        </p:nvSpPr>
        <p:spPr>
          <a:xfrm>
            <a:off x="6627285" y="1752601"/>
            <a:ext cx="4938300" cy="411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sz="28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4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2000"/>
            </a:lvl3pPr>
            <a:lvl4pPr indent="-228600" lvl="3" marL="182880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1400"/>
              <a:buNone/>
              <a:defRPr sz="1800"/>
            </a:lvl4pPr>
            <a:lvl5pPr indent="-22860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800"/>
            </a:lvl5pPr>
            <a:lvl6pPr indent="-22860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800"/>
            </a:lvl6pPr>
            <a:lvl7pPr indent="-22860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800"/>
            </a:lvl7pPr>
            <a:lvl8pPr indent="-22860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800"/>
            </a:lvl8pPr>
            <a:lvl9pPr indent="-22860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fronto" type="twoTxTwoObj">
  <p:cSld name="TWO_OBJECTS_WITH_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g3e0dab2fae2_0_828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g3e0dab2fae2_0_828"/>
          <p:cNvSpPr txBox="1"/>
          <p:nvPr>
            <p:ph idx="1" type="body"/>
          </p:nvPr>
        </p:nvSpPr>
        <p:spPr>
          <a:xfrm>
            <a:off x="609600" y="1535113"/>
            <a:ext cx="5386800" cy="6399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35" name="Google Shape;35;g3e0dab2fae2_0_828"/>
          <p:cNvSpPr txBox="1"/>
          <p:nvPr>
            <p:ph idx="2" type="body"/>
          </p:nvPr>
        </p:nvSpPr>
        <p:spPr>
          <a:xfrm>
            <a:off x="609600" y="2174875"/>
            <a:ext cx="5386800" cy="39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sz="24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0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800"/>
            </a:lvl3pPr>
            <a:lvl4pPr indent="-228600" lvl="3" marL="182880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1400"/>
              <a:buNone/>
              <a:defRPr sz="1600"/>
            </a:lvl4pPr>
            <a:lvl5pPr indent="-22860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600"/>
            </a:lvl5pPr>
            <a:lvl6pPr indent="-22860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600"/>
            </a:lvl6pPr>
            <a:lvl7pPr indent="-22860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600"/>
            </a:lvl7pPr>
            <a:lvl8pPr indent="-22860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600"/>
            </a:lvl8pPr>
            <a:lvl9pPr indent="-22860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600"/>
            </a:lvl9pPr>
          </a:lstStyle>
          <a:p/>
        </p:txBody>
      </p:sp>
      <p:sp>
        <p:nvSpPr>
          <p:cNvPr id="36" name="Google Shape;36;g3e0dab2fae2_0_828"/>
          <p:cNvSpPr txBox="1"/>
          <p:nvPr>
            <p:ph idx="3" type="body"/>
          </p:nvPr>
        </p:nvSpPr>
        <p:spPr>
          <a:xfrm>
            <a:off x="6193368" y="1535113"/>
            <a:ext cx="5388900" cy="6399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37" name="Google Shape;37;g3e0dab2fae2_0_828"/>
          <p:cNvSpPr txBox="1"/>
          <p:nvPr>
            <p:ph idx="4" type="body"/>
          </p:nvPr>
        </p:nvSpPr>
        <p:spPr>
          <a:xfrm>
            <a:off x="6193368" y="2174875"/>
            <a:ext cx="5388900" cy="39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sz="24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0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800"/>
            </a:lvl3pPr>
            <a:lvl4pPr indent="-228600" lvl="3" marL="182880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1400"/>
              <a:buNone/>
              <a:defRPr sz="1600"/>
            </a:lvl4pPr>
            <a:lvl5pPr indent="-22860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600"/>
            </a:lvl5pPr>
            <a:lvl6pPr indent="-22860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600"/>
            </a:lvl6pPr>
            <a:lvl7pPr indent="-22860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600"/>
            </a:lvl7pPr>
            <a:lvl8pPr indent="-22860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600"/>
            </a:lvl8pPr>
            <a:lvl9pPr indent="-22860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uto con didascalia" type="objTx">
  <p:cSld name="OBJECT_WITH_CAPTION_TEX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g3e0dab2fae2_0_834"/>
          <p:cNvSpPr txBox="1"/>
          <p:nvPr>
            <p:ph type="title"/>
          </p:nvPr>
        </p:nvSpPr>
        <p:spPr>
          <a:xfrm>
            <a:off x="609601" y="273050"/>
            <a:ext cx="4011000" cy="11622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g3e0dab2fae2_0_834"/>
          <p:cNvSpPr txBox="1"/>
          <p:nvPr>
            <p:ph idx="1" type="body"/>
          </p:nvPr>
        </p:nvSpPr>
        <p:spPr>
          <a:xfrm>
            <a:off x="4766733" y="273051"/>
            <a:ext cx="6815700" cy="58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sz="32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8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2400"/>
            </a:lvl3pPr>
            <a:lvl4pPr indent="-228600" lvl="3" marL="182880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1400"/>
              <a:buNone/>
              <a:defRPr sz="2000"/>
            </a:lvl4pPr>
            <a:lvl5pPr indent="-22860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2000"/>
            </a:lvl5pPr>
            <a:lvl6pPr indent="-22860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2000"/>
            </a:lvl6pPr>
            <a:lvl7pPr indent="-22860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2000"/>
            </a:lvl7pPr>
            <a:lvl8pPr indent="-22860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2000"/>
            </a:lvl8pPr>
            <a:lvl9pPr indent="-22860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2000"/>
            </a:lvl9pPr>
          </a:lstStyle>
          <a:p/>
        </p:txBody>
      </p:sp>
      <p:sp>
        <p:nvSpPr>
          <p:cNvPr id="41" name="Google Shape;41;g3e0dab2fae2_0_834"/>
          <p:cNvSpPr txBox="1"/>
          <p:nvPr>
            <p:ph idx="2" type="body"/>
          </p:nvPr>
        </p:nvSpPr>
        <p:spPr>
          <a:xfrm>
            <a:off x="609601" y="1435101"/>
            <a:ext cx="4011000" cy="46911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magine con didascalia" type="picTx">
  <p:cSld name="PICTURE_WITH_CAPTION_TEX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3e0dab2fae2_0_838"/>
          <p:cNvSpPr txBox="1"/>
          <p:nvPr>
            <p:ph type="title"/>
          </p:nvPr>
        </p:nvSpPr>
        <p:spPr>
          <a:xfrm>
            <a:off x="2389717" y="4800600"/>
            <a:ext cx="7315200" cy="566700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g3e0dab2fae2_0_838"/>
          <p:cNvSpPr/>
          <p:nvPr>
            <p:ph idx="2" type="pic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g3e0dab2fae2_0_838"/>
          <p:cNvSpPr txBox="1"/>
          <p:nvPr>
            <p:ph idx="1" type="body"/>
          </p:nvPr>
        </p:nvSpPr>
        <p:spPr>
          <a:xfrm>
            <a:off x="2389717" y="5367338"/>
            <a:ext cx="7315200" cy="80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olo e testo verticale" type="vertTx">
  <p:cSld name="VERTICAL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3e0dab2fae2_0_842"/>
          <p:cNvSpPr txBox="1"/>
          <p:nvPr>
            <p:ph type="title"/>
          </p:nvPr>
        </p:nvSpPr>
        <p:spPr>
          <a:xfrm>
            <a:off x="1488018" y="409575"/>
            <a:ext cx="10077300" cy="50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g3e0dab2fae2_0_842"/>
          <p:cNvSpPr txBox="1"/>
          <p:nvPr>
            <p:ph idx="1" type="body"/>
          </p:nvPr>
        </p:nvSpPr>
        <p:spPr>
          <a:xfrm rot="5400000">
            <a:off x="4470167" y="-1229399"/>
            <a:ext cx="4113300" cy="100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olo e testo verticale" type="vertTitleAndTx">
  <p:cSld name="VERTICAL_TITLE_AND_VERTICAL_TEXT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g3e0dab2fae2_0_845"/>
          <p:cNvSpPr txBox="1"/>
          <p:nvPr>
            <p:ph type="title"/>
          </p:nvPr>
        </p:nvSpPr>
        <p:spPr>
          <a:xfrm rot="5400000">
            <a:off x="7578018" y="1878225"/>
            <a:ext cx="5456100" cy="251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g3e0dab2fae2_0_845"/>
          <p:cNvSpPr txBox="1"/>
          <p:nvPr>
            <p:ph idx="1" type="body"/>
          </p:nvPr>
        </p:nvSpPr>
        <p:spPr>
          <a:xfrm rot="5400000">
            <a:off x="2437683" y="-540075"/>
            <a:ext cx="5456100" cy="735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olo, testo e contenuto" type="txAndObj">
  <p:cSld name="TEXT_AND_OBJEC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3e0dab2fae2_0_848"/>
          <p:cNvSpPr txBox="1"/>
          <p:nvPr>
            <p:ph type="title"/>
          </p:nvPr>
        </p:nvSpPr>
        <p:spPr>
          <a:xfrm>
            <a:off x="1488018" y="409576"/>
            <a:ext cx="10079700" cy="50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g3e0dab2fae2_0_848"/>
          <p:cNvSpPr txBox="1"/>
          <p:nvPr>
            <p:ph idx="1" type="body"/>
          </p:nvPr>
        </p:nvSpPr>
        <p:spPr>
          <a:xfrm>
            <a:off x="1488018" y="1752600"/>
            <a:ext cx="49383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g3e0dab2fae2_0_848"/>
          <p:cNvSpPr txBox="1"/>
          <p:nvPr>
            <p:ph idx="2" type="body"/>
          </p:nvPr>
        </p:nvSpPr>
        <p:spPr>
          <a:xfrm>
            <a:off x="6629400" y="1752600"/>
            <a:ext cx="49383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Diapositiva titolo">
  <p:cSld name="3_Diapositiva titolo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8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6" Type="http://schemas.openxmlformats.org/officeDocument/2006/relationships/theme" Target="../theme/theme1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g3e0dab2fae2_0_807"/>
          <p:cNvSpPr txBox="1"/>
          <p:nvPr>
            <p:ph type="title"/>
          </p:nvPr>
        </p:nvSpPr>
        <p:spPr>
          <a:xfrm>
            <a:off x="1488018" y="409575"/>
            <a:ext cx="10077300" cy="50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2400" u="none" cap="none" strike="noStrike">
                <a:solidFill>
                  <a:srgbClr val="822433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2400" u="none" cap="none" strike="noStrike">
                <a:solidFill>
                  <a:srgbClr val="822433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2400" u="none" cap="none" strike="noStrike">
                <a:solidFill>
                  <a:srgbClr val="822433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2400" u="none" cap="none" strike="noStrike">
                <a:solidFill>
                  <a:srgbClr val="822433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2400" u="none" cap="none" strike="noStrike">
                <a:solidFill>
                  <a:srgbClr val="822433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2400" u="none" cap="none" strike="noStrike">
                <a:solidFill>
                  <a:srgbClr val="822433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2400" u="none" cap="none" strike="noStrike">
                <a:solidFill>
                  <a:srgbClr val="822433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2400" u="none" cap="none" strike="noStrike">
                <a:solidFill>
                  <a:srgbClr val="822433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2400" u="none" cap="none" strike="noStrike">
                <a:solidFill>
                  <a:srgbClr val="822433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g3e0dab2fae2_0_807"/>
          <p:cNvSpPr txBox="1"/>
          <p:nvPr>
            <p:ph idx="1" type="body"/>
          </p:nvPr>
        </p:nvSpPr>
        <p:spPr>
          <a:xfrm>
            <a:off x="1488018" y="1752601"/>
            <a:ext cx="10077300" cy="411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13" name="Google Shape;13;g3e0dab2fae2_0_807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6089259"/>
            <a:ext cx="12192000" cy="768741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gif"/><Relationship Id="rId4" Type="http://schemas.openxmlformats.org/officeDocument/2006/relationships/image" Target="../media/image6.gif"/><Relationship Id="rId5" Type="http://schemas.openxmlformats.org/officeDocument/2006/relationships/image" Target="../media/image1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jpg"/><Relationship Id="rId4" Type="http://schemas.openxmlformats.org/officeDocument/2006/relationships/image" Target="../media/image3.png"/><Relationship Id="rId5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jpg"/><Relationship Id="rId4" Type="http://schemas.openxmlformats.org/officeDocument/2006/relationships/image" Target="../media/image13.jpg"/><Relationship Id="rId5" Type="http://schemas.openxmlformats.org/officeDocument/2006/relationships/image" Target="../media/image5.jpg"/><Relationship Id="rId6" Type="http://schemas.openxmlformats.org/officeDocument/2006/relationships/image" Target="../media/image17.jpg"/><Relationship Id="rId7" Type="http://schemas.openxmlformats.org/officeDocument/2006/relationships/image" Target="../media/image11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3f7ad34ace5_0_10"/>
          <p:cNvSpPr txBox="1"/>
          <p:nvPr>
            <p:ph type="ctrTitle"/>
          </p:nvPr>
        </p:nvSpPr>
        <p:spPr>
          <a:xfrm>
            <a:off x="971950" y="64426"/>
            <a:ext cx="103632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0" lang="it-IT" sz="7500">
                <a:latin typeface="Poppins Black"/>
                <a:ea typeface="Poppins Black"/>
                <a:cs typeface="Poppins Black"/>
                <a:sym typeface="Poppins Black"/>
              </a:rPr>
              <a:t>ERASMUS TANDEM</a:t>
            </a:r>
            <a:endParaRPr/>
          </a:p>
        </p:txBody>
      </p:sp>
      <p:sp>
        <p:nvSpPr>
          <p:cNvPr id="63" name="Google Shape;63;g3f7ad34ace5_0_10"/>
          <p:cNvSpPr txBox="1"/>
          <p:nvPr>
            <p:ph idx="1" type="subTitle"/>
          </p:nvPr>
        </p:nvSpPr>
        <p:spPr>
          <a:xfrm>
            <a:off x="1828800" y="1830079"/>
            <a:ext cx="8534400" cy="116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it-IT">
                <a:solidFill>
                  <a:srgbClr val="822433"/>
                </a:solidFill>
                <a:latin typeface="Poppins"/>
                <a:ea typeface="Poppins"/>
                <a:cs typeface="Poppins"/>
                <a:sym typeface="Poppins"/>
              </a:rPr>
              <a:t>Bridging Experiences</a:t>
            </a:r>
            <a:r>
              <a:rPr b="1" lang="it-IT">
                <a:solidFill>
                  <a:srgbClr val="822433"/>
                </a:solidFill>
                <a:latin typeface="Poppins"/>
                <a:ea typeface="Poppins"/>
                <a:cs typeface="Poppins"/>
                <a:sym typeface="Poppins"/>
              </a:rPr>
              <a:t>: </a:t>
            </a:r>
            <a:endParaRPr b="1">
              <a:solidFill>
                <a:srgbClr val="82243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it-IT">
                <a:solidFill>
                  <a:srgbClr val="822433"/>
                </a:solidFill>
                <a:latin typeface="Poppins"/>
                <a:ea typeface="Poppins"/>
                <a:cs typeface="Poppins"/>
                <a:sym typeface="Poppins"/>
              </a:rPr>
              <a:t>p</a:t>
            </a:r>
            <a:r>
              <a:rPr b="1" lang="it-IT">
                <a:solidFill>
                  <a:srgbClr val="822433"/>
                </a:solidFill>
                <a:latin typeface="Poppins"/>
                <a:ea typeface="Poppins"/>
                <a:cs typeface="Poppins"/>
                <a:sym typeface="Poppins"/>
              </a:rPr>
              <a:t>eer-to-peer orientation meetings for incoming and outgoing students</a:t>
            </a:r>
            <a:endParaRPr b="1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64" name="Google Shape;64;g3f7ad34ace5_0_10" title="2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2412" y="3293951"/>
            <a:ext cx="11222275" cy="2569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g3f7ad34ace5_0_10" title="1.png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2400" y="3293925"/>
            <a:ext cx="11222298" cy="25699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f7aafa111f_0_9"/>
          <p:cNvSpPr txBox="1"/>
          <p:nvPr/>
        </p:nvSpPr>
        <p:spPr>
          <a:xfrm>
            <a:off x="386625" y="229200"/>
            <a:ext cx="7302600" cy="66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it-IT" sz="4000">
                <a:solidFill>
                  <a:srgbClr val="822433"/>
                </a:solidFill>
                <a:latin typeface="Poppins Black"/>
                <a:ea typeface="Poppins Black"/>
                <a:cs typeface="Poppins Black"/>
                <a:sym typeface="Poppins Black"/>
              </a:rPr>
              <a:t>THE IDEA</a:t>
            </a:r>
            <a:endParaRPr b="0" i="0" sz="4000" u="none" cap="none" strike="noStrike">
              <a:solidFill>
                <a:srgbClr val="822433"/>
              </a:solidFill>
              <a:latin typeface="Poppins Black"/>
              <a:ea typeface="Poppins Black"/>
              <a:cs typeface="Poppins Black"/>
              <a:sym typeface="Poppins Black"/>
            </a:endParaRPr>
          </a:p>
        </p:txBody>
      </p:sp>
      <p:sp>
        <p:nvSpPr>
          <p:cNvPr id="72" name="Google Shape;72;g3f7aafa111f_0_9"/>
          <p:cNvSpPr txBox="1"/>
          <p:nvPr/>
        </p:nvSpPr>
        <p:spPr>
          <a:xfrm>
            <a:off x="360375" y="1183525"/>
            <a:ext cx="6742500" cy="14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-IT" sz="2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The </a:t>
            </a:r>
            <a:r>
              <a:rPr b="1" lang="it-IT" sz="2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Erasmus Tandem</a:t>
            </a:r>
            <a:r>
              <a:rPr lang="it-IT" sz="2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project aims to support and guide Faculty students throughout their mobility journey, building a bridge between incoming and outgoing students. All this allows to:</a:t>
            </a:r>
            <a:endParaRPr b="0" i="0" sz="20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73" name="Google Shape;73;g3f7aafa111f_0_9"/>
          <p:cNvPicPr preferRelativeResize="0"/>
          <p:nvPr/>
        </p:nvPicPr>
        <p:blipFill rotWithShape="1">
          <a:blip r:embed="rId3">
            <a:alphaModFix/>
          </a:blip>
          <a:srcRect b="0" l="7041" r="40805" t="0"/>
          <a:stretch/>
        </p:blipFill>
        <p:spPr>
          <a:xfrm>
            <a:off x="7400925" y="0"/>
            <a:ext cx="4790999" cy="611820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g3f7aafa111f_0_9"/>
          <p:cNvSpPr/>
          <p:nvPr/>
        </p:nvSpPr>
        <p:spPr>
          <a:xfrm>
            <a:off x="7400925" y="0"/>
            <a:ext cx="4791000" cy="6118200"/>
          </a:xfrm>
          <a:prstGeom prst="rect">
            <a:avLst/>
          </a:prstGeom>
          <a:solidFill>
            <a:srgbClr val="1E1F20">
              <a:alpha val="42745"/>
            </a:srgbClr>
          </a:solidFill>
          <a:ln cap="flat" cmpd="sng" w="9525">
            <a:solidFill>
              <a:srgbClr val="8224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g3f7aafa111f_0_9"/>
          <p:cNvSpPr txBox="1"/>
          <p:nvPr/>
        </p:nvSpPr>
        <p:spPr>
          <a:xfrm>
            <a:off x="7614825" y="4991100"/>
            <a:ext cx="4363200" cy="831300"/>
          </a:xfrm>
          <a:prstGeom prst="rect">
            <a:avLst/>
          </a:prstGeom>
          <a:solidFill>
            <a:srgbClr val="9F4452">
              <a:alpha val="74901"/>
            </a:srgbClr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1" i="1" lang="it-IT" sz="21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“Un’opportunità unica per creare legami”</a:t>
            </a:r>
            <a:endParaRPr b="1" i="0" sz="2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6" name="Google Shape;76;g3f7aafa111f_0_9"/>
          <p:cNvGrpSpPr/>
          <p:nvPr/>
        </p:nvGrpSpPr>
        <p:grpSpPr>
          <a:xfrm>
            <a:off x="377750" y="3192652"/>
            <a:ext cx="2103593" cy="443079"/>
            <a:chOff x="593257" y="2455329"/>
            <a:chExt cx="3176193" cy="669000"/>
          </a:xfrm>
        </p:grpSpPr>
        <p:sp>
          <p:nvSpPr>
            <p:cNvPr id="77" name="Google Shape;77;g3f7aafa111f_0_9"/>
            <p:cNvSpPr txBox="1"/>
            <p:nvPr/>
          </p:nvSpPr>
          <p:spPr>
            <a:xfrm>
              <a:off x="1252150" y="2518225"/>
              <a:ext cx="2517300" cy="554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0550" lIns="60550" spcFirstLastPara="1" rIns="60550" wrap="square" tIns="6055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89"/>
                <a:buFont typeface="Arial"/>
                <a:buNone/>
              </a:pPr>
              <a:r>
                <a:rPr b="1" i="0" lang="it-IT" sz="1589" u="none" cap="none" strike="noStrike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INTEGRA</a:t>
              </a:r>
              <a:r>
                <a:rPr b="1" lang="it-IT" sz="1589">
                  <a:latin typeface="Poppins"/>
                  <a:ea typeface="Poppins"/>
                  <a:cs typeface="Poppins"/>
                  <a:sym typeface="Poppins"/>
                </a:rPr>
                <a:t>TION</a:t>
              </a:r>
              <a:endParaRPr b="1" i="0" sz="1589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pic>
          <p:nvPicPr>
            <p:cNvPr id="78" name="Google Shape;78;g3f7aafa111f_0_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593257" y="2455329"/>
              <a:ext cx="653446" cy="6690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9" name="Google Shape;79;g3f7aafa111f_0_9"/>
          <p:cNvGrpSpPr/>
          <p:nvPr/>
        </p:nvGrpSpPr>
        <p:grpSpPr>
          <a:xfrm>
            <a:off x="2722179" y="3192641"/>
            <a:ext cx="2089173" cy="443079"/>
            <a:chOff x="595979" y="3220050"/>
            <a:chExt cx="3154421" cy="669000"/>
          </a:xfrm>
        </p:grpSpPr>
        <p:sp>
          <p:nvSpPr>
            <p:cNvPr id="80" name="Google Shape;80;g3f7aafa111f_0_9"/>
            <p:cNvSpPr txBox="1"/>
            <p:nvPr/>
          </p:nvSpPr>
          <p:spPr>
            <a:xfrm>
              <a:off x="1233100" y="3293832"/>
              <a:ext cx="2517300" cy="554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0550" lIns="60550" spcFirstLastPara="1" rIns="60550" wrap="square" tIns="6055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89"/>
                <a:buFont typeface="Arial"/>
                <a:buNone/>
              </a:pPr>
              <a:r>
                <a:rPr b="1" lang="it-IT" sz="1589">
                  <a:latin typeface="Poppins"/>
                  <a:ea typeface="Poppins"/>
                  <a:cs typeface="Poppins"/>
                  <a:sym typeface="Poppins"/>
                </a:rPr>
                <a:t>SHARING</a:t>
              </a:r>
              <a:endParaRPr b="1" i="0" sz="1589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pic>
          <p:nvPicPr>
            <p:cNvPr id="81" name="Google Shape;81;g3f7aafa111f_0_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595979" y="3220050"/>
              <a:ext cx="653446" cy="6690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82" name="Google Shape;82;g3f7aafa111f_0_9"/>
          <p:cNvGrpSpPr/>
          <p:nvPr/>
        </p:nvGrpSpPr>
        <p:grpSpPr>
          <a:xfrm>
            <a:off x="5052183" y="3192640"/>
            <a:ext cx="2033327" cy="443079"/>
            <a:chOff x="598700" y="3984771"/>
            <a:chExt cx="3070100" cy="669000"/>
          </a:xfrm>
        </p:grpSpPr>
        <p:sp>
          <p:nvSpPr>
            <p:cNvPr id="83" name="Google Shape;83;g3f7aafa111f_0_9"/>
            <p:cNvSpPr txBox="1"/>
            <p:nvPr/>
          </p:nvSpPr>
          <p:spPr>
            <a:xfrm>
              <a:off x="1233100" y="4042225"/>
              <a:ext cx="2435700" cy="554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0550" lIns="60550" spcFirstLastPara="1" rIns="60550" wrap="square" tIns="6055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89"/>
                <a:buFont typeface="Arial"/>
                <a:buNone/>
              </a:pPr>
              <a:r>
                <a:rPr b="1" lang="it-IT" sz="1589">
                  <a:latin typeface="Poppins"/>
                  <a:ea typeface="Poppins"/>
                  <a:cs typeface="Poppins"/>
                  <a:sym typeface="Poppins"/>
                </a:rPr>
                <a:t>KNOWLEDGE</a:t>
              </a:r>
              <a:endParaRPr b="0" i="0" sz="1589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84" name="Google Shape;84;g3f7aafa111f_0_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598700" y="3984771"/>
              <a:ext cx="653446" cy="669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5" name="Google Shape;85;g3f7aafa111f_0_9"/>
          <p:cNvSpPr txBox="1"/>
          <p:nvPr/>
        </p:nvSpPr>
        <p:spPr>
          <a:xfrm>
            <a:off x="386625" y="4098600"/>
            <a:ext cx="66900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it-IT" sz="2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The project develops through structured meetings with an informal atmosphere, aimed at encouraging interaction between students who are brought together by the international mobility experience.</a:t>
            </a:r>
            <a:endParaRPr b="0" i="1" sz="2000" u="none" cap="none" strike="noStrik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e2dafb558e_2_61"/>
          <p:cNvSpPr txBox="1"/>
          <p:nvPr/>
        </p:nvSpPr>
        <p:spPr>
          <a:xfrm>
            <a:off x="377775" y="246925"/>
            <a:ext cx="11530800" cy="66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it-IT" sz="4000">
                <a:solidFill>
                  <a:srgbClr val="822433"/>
                </a:solidFill>
                <a:latin typeface="Poppins Black"/>
                <a:ea typeface="Poppins Black"/>
                <a:cs typeface="Poppins Black"/>
                <a:sym typeface="Poppins Black"/>
              </a:rPr>
              <a:t>HOW DOES IT WORK</a:t>
            </a:r>
            <a:r>
              <a:rPr b="0" i="0" lang="it-IT" sz="4000" u="none" cap="none" strike="noStrike">
                <a:solidFill>
                  <a:srgbClr val="822433"/>
                </a:solidFill>
                <a:latin typeface="Poppins Black"/>
                <a:ea typeface="Poppins Black"/>
                <a:cs typeface="Poppins Black"/>
                <a:sym typeface="Poppins Black"/>
              </a:rPr>
              <a:t>?</a:t>
            </a:r>
            <a:endParaRPr b="0" i="0" sz="4000" u="none" cap="none" strike="noStrike">
              <a:solidFill>
                <a:srgbClr val="822433"/>
              </a:solidFill>
              <a:latin typeface="Poppins Black"/>
              <a:ea typeface="Poppins Black"/>
              <a:cs typeface="Poppins Black"/>
              <a:sym typeface="Poppins Black"/>
            </a:endParaRPr>
          </a:p>
        </p:txBody>
      </p:sp>
      <p:grpSp>
        <p:nvGrpSpPr>
          <p:cNvPr id="92" name="Google Shape;92;g3e2dafb558e_2_61"/>
          <p:cNvGrpSpPr/>
          <p:nvPr/>
        </p:nvGrpSpPr>
        <p:grpSpPr>
          <a:xfrm>
            <a:off x="4271838" y="2150430"/>
            <a:ext cx="3648300" cy="3601200"/>
            <a:chOff x="4349988" y="1628400"/>
            <a:chExt cx="3648300" cy="3601200"/>
          </a:xfrm>
        </p:grpSpPr>
        <p:sp>
          <p:nvSpPr>
            <p:cNvPr id="93" name="Google Shape;93;g3e2dafb558e_2_61"/>
            <p:cNvSpPr/>
            <p:nvPr/>
          </p:nvSpPr>
          <p:spPr>
            <a:xfrm>
              <a:off x="4349988" y="1628400"/>
              <a:ext cx="3648300" cy="3601200"/>
            </a:xfrm>
            <a:prstGeom prst="ellipse">
              <a:avLst/>
            </a:prstGeom>
            <a:solidFill>
              <a:srgbClr val="9FD3F4"/>
            </a:solidFill>
            <a:ln cap="flat" cmpd="sng" w="9525">
              <a:solidFill>
                <a:srgbClr val="9FD3F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lang="it-IT" sz="16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Form responses automatically flow into a spreadsheet that cross-references data and common universities in real time.</a:t>
              </a:r>
              <a:endParaRPr b="1" i="0" sz="16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94" name="Google Shape;94;g3e2dafb558e_2_61"/>
            <p:cNvSpPr/>
            <p:nvPr/>
          </p:nvSpPr>
          <p:spPr>
            <a:xfrm>
              <a:off x="4834500" y="4560589"/>
              <a:ext cx="2679300" cy="669000"/>
            </a:xfrm>
            <a:prstGeom prst="roundRect">
              <a:avLst>
                <a:gd fmla="val 50000" name="adj"/>
              </a:avLst>
            </a:prstGeom>
            <a:solidFill>
              <a:srgbClr val="4A86E8"/>
            </a:solidFill>
            <a:ln cap="flat" cmpd="sng" w="9525">
              <a:solidFill>
                <a:srgbClr val="4A86E8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None/>
              </a:pPr>
              <a:r>
                <a:rPr b="1" i="0" lang="it-IT" sz="2800" u="none" cap="none" strike="noStrike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PROCESSING</a:t>
              </a:r>
              <a:endParaRPr b="1" i="0" sz="28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95" name="Google Shape;95;g3e2dafb558e_2_61"/>
          <p:cNvGrpSpPr/>
          <p:nvPr/>
        </p:nvGrpSpPr>
        <p:grpSpPr>
          <a:xfrm>
            <a:off x="8260275" y="1133545"/>
            <a:ext cx="3648300" cy="3699880"/>
            <a:chOff x="8211475" y="1529720"/>
            <a:chExt cx="3648300" cy="3699880"/>
          </a:xfrm>
        </p:grpSpPr>
        <p:sp>
          <p:nvSpPr>
            <p:cNvPr id="96" name="Google Shape;96;g3e2dafb558e_2_61"/>
            <p:cNvSpPr/>
            <p:nvPr/>
          </p:nvSpPr>
          <p:spPr>
            <a:xfrm>
              <a:off x="8211475" y="1628400"/>
              <a:ext cx="3648300" cy="3601200"/>
            </a:xfrm>
            <a:prstGeom prst="ellipse">
              <a:avLst/>
            </a:prstGeom>
            <a:solidFill>
              <a:srgbClr val="EFA536"/>
            </a:solidFill>
            <a:ln cap="flat" cmpd="sng" w="9525">
              <a:solidFill>
                <a:srgbClr val="A4EB8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lang="it-IT" sz="16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Each student receives confirmation of their assigned meeting session.</a:t>
              </a:r>
              <a:endParaRPr b="1" i="0" sz="16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97" name="Google Shape;97;g3e2dafb558e_2_61"/>
            <p:cNvSpPr/>
            <p:nvPr/>
          </p:nvSpPr>
          <p:spPr>
            <a:xfrm>
              <a:off x="8695978" y="1529720"/>
              <a:ext cx="2679300" cy="669000"/>
            </a:xfrm>
            <a:prstGeom prst="roundRect">
              <a:avLst>
                <a:gd fmla="val 50000" name="adj"/>
              </a:avLst>
            </a:prstGeom>
            <a:solidFill>
              <a:srgbClr val="DB501E"/>
            </a:solidFill>
            <a:ln cap="flat" cmpd="sng" w="9525">
              <a:solidFill>
                <a:srgbClr val="DB501E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None/>
              </a:pPr>
              <a:r>
                <a:rPr b="1" i="0" lang="it-IT" sz="2800" u="none" cap="none" strike="noStrike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TANDEM</a:t>
              </a:r>
              <a:endParaRPr b="1" i="0" sz="28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sp>
        <p:nvSpPr>
          <p:cNvPr id="98" name="Google Shape;98;g3e2dafb558e_2_61"/>
          <p:cNvSpPr/>
          <p:nvPr/>
        </p:nvSpPr>
        <p:spPr>
          <a:xfrm>
            <a:off x="283425" y="1196175"/>
            <a:ext cx="3648300" cy="3601200"/>
          </a:xfrm>
          <a:prstGeom prst="ellipse">
            <a:avLst/>
          </a:prstGeom>
          <a:solidFill>
            <a:srgbClr val="88FF17"/>
          </a:solidFill>
          <a:ln cap="flat" cmpd="sng" w="9525">
            <a:solidFill>
              <a:srgbClr val="88FF1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br>
              <a:rPr b="1" i="0" lang="it-IT" sz="16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b="1" lang="it-IT" sz="16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During the registration period, incoming students and Faculty grant winners fill out their respective Google Forms, entering their university of origin or destination.</a:t>
            </a:r>
            <a:endParaRPr b="1" i="0" sz="14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99" name="Google Shape;99;g3e2dafb558e_2_61"/>
          <p:cNvSpPr/>
          <p:nvPr/>
        </p:nvSpPr>
        <p:spPr>
          <a:xfrm>
            <a:off x="778125" y="1133545"/>
            <a:ext cx="2658900" cy="669000"/>
          </a:xfrm>
          <a:prstGeom prst="roundRect">
            <a:avLst>
              <a:gd fmla="val 50000" name="adj"/>
            </a:avLst>
          </a:prstGeom>
          <a:solidFill>
            <a:srgbClr val="39BB39"/>
          </a:solidFill>
          <a:ln cap="flat" cmpd="sng" w="9525">
            <a:solidFill>
              <a:srgbClr val="39BB3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it-IT" sz="28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INPUT</a:t>
            </a:r>
            <a:endParaRPr b="1" i="0" sz="28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0" name="Google Shape;100;g3e2dafb558e_2_61"/>
          <p:cNvSpPr/>
          <p:nvPr/>
        </p:nvSpPr>
        <p:spPr>
          <a:xfrm flipH="1" rot="9541023">
            <a:off x="3155852" y="4708259"/>
            <a:ext cx="1017900" cy="735871"/>
          </a:xfrm>
          <a:prstGeom prst="bentArrow">
            <a:avLst>
              <a:gd fmla="val 25533" name="adj1"/>
              <a:gd fmla="val 27660" name="adj2"/>
              <a:gd fmla="val 50000" name="adj3"/>
              <a:gd fmla="val 85106" name="adj4"/>
            </a:avLst>
          </a:prstGeom>
          <a:solidFill>
            <a:srgbClr val="822433"/>
          </a:solidFill>
          <a:ln cap="flat" cmpd="sng" w="9525">
            <a:solidFill>
              <a:srgbClr val="8224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g3e2dafb558e_2_61"/>
          <p:cNvSpPr/>
          <p:nvPr/>
        </p:nvSpPr>
        <p:spPr>
          <a:xfrm rot="1258977">
            <a:off x="7269627" y="1291359"/>
            <a:ext cx="1017900" cy="735871"/>
          </a:xfrm>
          <a:prstGeom prst="bentArrow">
            <a:avLst>
              <a:gd fmla="val 25533" name="adj1"/>
              <a:gd fmla="val 27660" name="adj2"/>
              <a:gd fmla="val 50000" name="adj3"/>
              <a:gd fmla="val 85106" name="adj4"/>
            </a:avLst>
          </a:prstGeom>
          <a:solidFill>
            <a:srgbClr val="822433"/>
          </a:solidFill>
          <a:ln cap="flat" cmpd="sng" w="9525">
            <a:solidFill>
              <a:srgbClr val="8224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2" name="Google Shape;102;g3e2dafb558e_2_61"/>
          <p:cNvGrpSpPr/>
          <p:nvPr/>
        </p:nvGrpSpPr>
        <p:grpSpPr>
          <a:xfrm rot="2700000">
            <a:off x="4921836" y="1387486"/>
            <a:ext cx="1259578" cy="1734553"/>
            <a:chOff x="7334125" y="3965725"/>
            <a:chExt cx="1188175" cy="1636225"/>
          </a:xfrm>
        </p:grpSpPr>
        <p:pic>
          <p:nvPicPr>
            <p:cNvPr descr="a blue gear on a white background with a circle in the middle (Fornito da Tenor)" id="103" name="Google Shape;103;g3e2dafb558e_2_61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334125" y="4550450"/>
              <a:ext cx="1051500" cy="10515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a blue gear on a white background with a circle in the middle (Fornito da Tenor)" id="104" name="Google Shape;104;g3e2dafb558e_2_6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7777225" y="3965725"/>
              <a:ext cx="745075" cy="74507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05" name="Google Shape;105;g3e2dafb558e_2_61" title="tandem loghi.png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997725" y="4147464"/>
            <a:ext cx="2371200" cy="1413000"/>
          </a:xfrm>
          <a:prstGeom prst="roundRect">
            <a:avLst>
              <a:gd fmla="val 29074" name="adj"/>
            </a:avLst>
          </a:prstGeom>
          <a:noFill/>
          <a:ln cap="flat" cmpd="sng" w="19050">
            <a:solidFill>
              <a:srgbClr val="DB501E"/>
            </a:solidFill>
            <a:prstDash val="solid"/>
            <a:round/>
            <a:headEnd len="sm" w="sm" type="none"/>
            <a:tailEnd len="sm" w="sm" type="none"/>
          </a:ln>
        </p:spPr>
      </p:pic>
      <p:grpSp>
        <p:nvGrpSpPr>
          <p:cNvPr id="106" name="Google Shape;106;g3e2dafb558e_2_61"/>
          <p:cNvGrpSpPr/>
          <p:nvPr/>
        </p:nvGrpSpPr>
        <p:grpSpPr>
          <a:xfrm>
            <a:off x="378066" y="4257375"/>
            <a:ext cx="1437710" cy="1413063"/>
            <a:chOff x="5163900" y="0"/>
            <a:chExt cx="1873237" cy="1841125"/>
          </a:xfrm>
        </p:grpSpPr>
        <p:sp>
          <p:nvSpPr>
            <p:cNvPr id="107" name="Google Shape;107;g3e2dafb558e_2_61"/>
            <p:cNvSpPr/>
            <p:nvPr/>
          </p:nvSpPr>
          <p:spPr>
            <a:xfrm>
              <a:off x="5163900" y="915925"/>
              <a:ext cx="1864200" cy="925200"/>
            </a:xfrm>
            <a:prstGeom prst="roundRect">
              <a:avLst>
                <a:gd fmla="val 16667" name="adj"/>
              </a:avLst>
            </a:prstGeom>
            <a:solidFill>
              <a:srgbClr val="39BB39"/>
            </a:solidFill>
            <a:ln cap="flat" cmpd="sng" w="9525">
              <a:solidFill>
                <a:srgbClr val="39BB3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70150" lIns="70150" spcFirstLastPara="1" rIns="70150" wrap="square" tIns="701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74"/>
                <a:buFont typeface="Arial"/>
                <a:buNone/>
              </a:pPr>
              <a:r>
                <a:t/>
              </a:r>
              <a:endParaRPr b="0" i="0" sz="107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g3e2dafb558e_2_61"/>
            <p:cNvSpPr/>
            <p:nvPr/>
          </p:nvSpPr>
          <p:spPr>
            <a:xfrm>
              <a:off x="5326050" y="674400"/>
              <a:ext cx="1539900" cy="9696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 cap="flat" cmpd="sng" w="952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70150" lIns="70150" spcFirstLastPara="1" rIns="70150" wrap="square" tIns="701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74"/>
                <a:buFont typeface="Arial"/>
                <a:buNone/>
              </a:pPr>
              <a:r>
                <a:t/>
              </a:r>
              <a:endParaRPr b="0" i="0" sz="107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g3e2dafb558e_2_61"/>
            <p:cNvSpPr/>
            <p:nvPr/>
          </p:nvSpPr>
          <p:spPr>
            <a:xfrm rot="5398721">
              <a:off x="5128662" y="489876"/>
              <a:ext cx="806400" cy="735600"/>
            </a:xfrm>
            <a:prstGeom prst="bentArrow">
              <a:avLst>
                <a:gd fmla="val 16649" name="adj1"/>
                <a:gd fmla="val 30056" name="adj2"/>
                <a:gd fmla="val 50000" name="adj3"/>
                <a:gd fmla="val 17675" name="adj4"/>
              </a:avLst>
            </a:prstGeom>
            <a:solidFill>
              <a:srgbClr val="39BB39"/>
            </a:solidFill>
            <a:ln cap="flat" cmpd="sng" w="9525">
              <a:solidFill>
                <a:srgbClr val="39BB3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70150" lIns="70150" spcFirstLastPara="1" rIns="70150" wrap="square" tIns="701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74"/>
                <a:buFont typeface="Arial"/>
                <a:buNone/>
              </a:pPr>
              <a:r>
                <a:t/>
              </a:r>
              <a:endParaRPr b="0" i="0" sz="107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" name="Google Shape;110;g3e2dafb558e_2_61"/>
            <p:cNvSpPr/>
            <p:nvPr/>
          </p:nvSpPr>
          <p:spPr>
            <a:xfrm flipH="1" rot="-5398721">
              <a:off x="6265987" y="489876"/>
              <a:ext cx="806400" cy="735600"/>
            </a:xfrm>
            <a:prstGeom prst="bentArrow">
              <a:avLst>
                <a:gd fmla="val 18498" name="adj1"/>
                <a:gd fmla="val 30056" name="adj2"/>
                <a:gd fmla="val 50000" name="adj3"/>
                <a:gd fmla="val 17675" name="adj4"/>
              </a:avLst>
            </a:prstGeom>
            <a:solidFill>
              <a:srgbClr val="39BB39"/>
            </a:solidFill>
            <a:ln cap="flat" cmpd="sng" w="9525">
              <a:solidFill>
                <a:srgbClr val="39BB3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70150" lIns="70150" spcFirstLastPara="1" rIns="70150" wrap="square" tIns="701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74"/>
                <a:buFont typeface="Arial"/>
                <a:buNone/>
              </a:pPr>
              <a:r>
                <a:t/>
              </a:r>
              <a:endParaRPr b="0" i="0" sz="107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g3e2dafb558e_2_61"/>
            <p:cNvSpPr/>
            <p:nvPr/>
          </p:nvSpPr>
          <p:spPr>
            <a:xfrm rot="5400000">
              <a:off x="5331300" y="553500"/>
              <a:ext cx="1529400" cy="422400"/>
            </a:xfrm>
            <a:prstGeom prst="rightArrow">
              <a:avLst>
                <a:gd fmla="val 32137" name="adj1"/>
                <a:gd fmla="val 66223" name="adj2"/>
              </a:avLst>
            </a:prstGeom>
            <a:solidFill>
              <a:srgbClr val="39BB39"/>
            </a:solidFill>
            <a:ln cap="flat" cmpd="sng" w="9525">
              <a:solidFill>
                <a:srgbClr val="39BB3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70150" lIns="70150" spcFirstLastPara="1" rIns="70150" wrap="square" tIns="701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74"/>
                <a:buFont typeface="Arial"/>
                <a:buNone/>
              </a:pPr>
              <a:r>
                <a:t/>
              </a:r>
              <a:endParaRPr b="0" i="0" sz="1074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3f7aafa111f_0_13"/>
          <p:cNvSpPr txBox="1"/>
          <p:nvPr/>
        </p:nvSpPr>
        <p:spPr>
          <a:xfrm>
            <a:off x="386625" y="229200"/>
            <a:ext cx="7302600" cy="66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it-IT" sz="4000">
                <a:solidFill>
                  <a:srgbClr val="822433"/>
                </a:solidFill>
                <a:latin typeface="Poppins Black"/>
                <a:ea typeface="Poppins Black"/>
                <a:cs typeface="Poppins Black"/>
                <a:sym typeface="Poppins Black"/>
              </a:rPr>
              <a:t>HOW DOES IT WORK</a:t>
            </a:r>
            <a:r>
              <a:rPr b="0" i="0" lang="it-IT" sz="4000" u="none" cap="none" strike="noStrike">
                <a:solidFill>
                  <a:srgbClr val="822433"/>
                </a:solidFill>
                <a:latin typeface="Poppins Black"/>
                <a:ea typeface="Poppins Black"/>
                <a:cs typeface="Poppins Black"/>
                <a:sym typeface="Poppins Black"/>
              </a:rPr>
              <a:t>?</a:t>
            </a:r>
            <a:endParaRPr b="0" i="0" sz="4000" u="none" cap="none" strike="noStrike">
              <a:solidFill>
                <a:srgbClr val="822433"/>
              </a:solidFill>
              <a:latin typeface="Poppins Black"/>
              <a:ea typeface="Poppins Black"/>
              <a:cs typeface="Poppins Black"/>
              <a:sym typeface="Poppins Black"/>
            </a:endParaRPr>
          </a:p>
        </p:txBody>
      </p:sp>
      <p:sp>
        <p:nvSpPr>
          <p:cNvPr id="118" name="Google Shape;118;g3f7aafa111f_0_13"/>
          <p:cNvSpPr txBox="1"/>
          <p:nvPr/>
        </p:nvSpPr>
        <p:spPr>
          <a:xfrm>
            <a:off x="496800" y="1125200"/>
            <a:ext cx="88248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Poppins"/>
              <a:buChar char="➔"/>
            </a:pPr>
            <a:r>
              <a:rPr lang="it-IT" sz="2400">
                <a:latin typeface="Poppins"/>
                <a:ea typeface="Poppins"/>
                <a:cs typeface="Poppins"/>
                <a:sym typeface="Poppins"/>
              </a:rPr>
              <a:t>The meeting is divided into 3 thematic blocks:</a:t>
            </a:r>
            <a:endParaRPr b="0" i="0" sz="24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19" name="Google Shape;119;g3f7aafa111f_0_13"/>
          <p:cNvSpPr/>
          <p:nvPr/>
        </p:nvSpPr>
        <p:spPr>
          <a:xfrm>
            <a:off x="1001075" y="1808209"/>
            <a:ext cx="2633400" cy="669000"/>
          </a:xfrm>
          <a:prstGeom prst="roundRect">
            <a:avLst>
              <a:gd fmla="val 50000" name="adj"/>
            </a:avLst>
          </a:prstGeom>
          <a:solidFill>
            <a:srgbClr val="9FD3F4"/>
          </a:solidFill>
          <a:ln cap="flat" cmpd="sng" w="9525">
            <a:solidFill>
              <a:srgbClr val="4A86E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it-IT" sz="24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CIT</a:t>
            </a:r>
            <a:r>
              <a:rPr b="1" lang="it-IT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g3f7aafa111f_0_13"/>
          <p:cNvSpPr/>
          <p:nvPr/>
        </p:nvSpPr>
        <p:spPr>
          <a:xfrm>
            <a:off x="5024425" y="1808209"/>
            <a:ext cx="2633400" cy="669000"/>
          </a:xfrm>
          <a:prstGeom prst="roundRect">
            <a:avLst>
              <a:gd fmla="val 50000" name="adj"/>
            </a:avLst>
          </a:prstGeom>
          <a:solidFill>
            <a:srgbClr val="9FD3F4"/>
          </a:solidFill>
          <a:ln cap="flat" cmpd="sng" w="9525">
            <a:solidFill>
              <a:srgbClr val="4A86E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it-IT" sz="24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UNIVERSIT</a:t>
            </a:r>
            <a:r>
              <a:rPr b="1" lang="it-IT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g3f7aafa111f_0_13"/>
          <p:cNvSpPr/>
          <p:nvPr/>
        </p:nvSpPr>
        <p:spPr>
          <a:xfrm>
            <a:off x="9047800" y="1808209"/>
            <a:ext cx="2633400" cy="669000"/>
          </a:xfrm>
          <a:prstGeom prst="roundRect">
            <a:avLst>
              <a:gd fmla="val 50000" name="adj"/>
            </a:avLst>
          </a:prstGeom>
          <a:solidFill>
            <a:srgbClr val="9FD3F4"/>
          </a:solidFill>
          <a:ln cap="flat" cmpd="sng" w="9525">
            <a:solidFill>
              <a:srgbClr val="4A86E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it-IT" sz="24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EXCHANGE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g3f7aafa111f_0_13"/>
          <p:cNvSpPr txBox="1"/>
          <p:nvPr/>
        </p:nvSpPr>
        <p:spPr>
          <a:xfrm>
            <a:off x="496800" y="2748088"/>
            <a:ext cx="82185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81000" lvl="0" marL="4572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Poppins"/>
              <a:buChar char="➔"/>
            </a:pPr>
            <a:r>
              <a:rPr lang="it-IT" sz="2400">
                <a:latin typeface="Poppins"/>
                <a:ea typeface="Poppins"/>
                <a:cs typeface="Poppins"/>
                <a:sym typeface="Poppins"/>
              </a:rPr>
              <a:t>City maps and icebreaker questions will guide the conversation, helping students to connect right from the start.</a:t>
            </a:r>
            <a:endParaRPr sz="2400">
              <a:latin typeface="Poppins"/>
              <a:ea typeface="Poppins"/>
              <a:cs typeface="Poppins"/>
              <a:sym typeface="Poppins"/>
            </a:endParaRPr>
          </a:p>
          <a:p>
            <a:pPr indent="0" lvl="0" marL="4572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23" name="Google Shape;123;g3f7aafa111f_0_13" title="20260512_105152.jpg"/>
          <p:cNvPicPr preferRelativeResize="0"/>
          <p:nvPr/>
        </p:nvPicPr>
        <p:blipFill rotWithShape="1">
          <a:blip r:embed="rId3">
            <a:alphaModFix/>
          </a:blip>
          <a:srcRect b="6935" l="2481" r="2471" t="14885"/>
          <a:stretch/>
        </p:blipFill>
        <p:spPr>
          <a:xfrm>
            <a:off x="9517800" y="2914650"/>
            <a:ext cx="2314500" cy="2261400"/>
          </a:xfrm>
          <a:prstGeom prst="ellipse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24" name="Google Shape;124;g3f7aafa111f_0_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12690" y="4127309"/>
            <a:ext cx="1351063" cy="1293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g3f7aafa111f_0_13"/>
          <p:cNvSpPr txBox="1"/>
          <p:nvPr/>
        </p:nvSpPr>
        <p:spPr>
          <a:xfrm>
            <a:off x="2083425" y="4198250"/>
            <a:ext cx="33600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it-IT" sz="1800">
                <a:latin typeface="Poppins"/>
                <a:ea typeface="Poppins"/>
                <a:cs typeface="Poppins"/>
                <a:sym typeface="Poppins"/>
              </a:rPr>
              <a:t>The meetings take place during the months of </a:t>
            </a:r>
            <a:r>
              <a:rPr b="1" lang="it-IT" sz="1800">
                <a:latin typeface="Poppins"/>
                <a:ea typeface="Poppins"/>
                <a:cs typeface="Poppins"/>
                <a:sym typeface="Poppins"/>
              </a:rPr>
              <a:t>October</a:t>
            </a:r>
            <a:r>
              <a:rPr lang="it-IT" sz="1800">
                <a:latin typeface="Poppins"/>
                <a:ea typeface="Poppins"/>
                <a:cs typeface="Poppins"/>
                <a:sym typeface="Poppins"/>
              </a:rPr>
              <a:t> and </a:t>
            </a:r>
            <a:r>
              <a:rPr b="1" lang="it-IT" sz="1800">
                <a:latin typeface="Poppins"/>
                <a:ea typeface="Poppins"/>
                <a:cs typeface="Poppins"/>
                <a:sym typeface="Poppins"/>
              </a:rPr>
              <a:t>May</a:t>
            </a:r>
            <a:r>
              <a:rPr lang="it-IT" sz="1800">
                <a:latin typeface="Poppins"/>
                <a:ea typeface="Poppins"/>
                <a:cs typeface="Poppins"/>
                <a:sym typeface="Poppins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26" name="Google Shape;126;g3f7aafa111f_0_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443413" y="4198250"/>
            <a:ext cx="1351075" cy="1241689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g3f7aafa111f_0_13"/>
          <p:cNvSpPr txBox="1"/>
          <p:nvPr/>
        </p:nvSpPr>
        <p:spPr>
          <a:xfrm>
            <a:off x="6794500" y="4292300"/>
            <a:ext cx="25272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it-IT" sz="1800">
                <a:latin typeface="Poppins"/>
                <a:ea typeface="Poppins"/>
                <a:cs typeface="Poppins"/>
                <a:sym typeface="Poppins"/>
              </a:rPr>
              <a:t>Each </a:t>
            </a:r>
            <a:r>
              <a:rPr lang="it-IT" sz="1800">
                <a:latin typeface="Poppins"/>
                <a:ea typeface="Poppins"/>
                <a:cs typeface="Poppins"/>
                <a:sym typeface="Poppins"/>
              </a:rPr>
              <a:t>meeting</a:t>
            </a:r>
            <a:r>
              <a:rPr lang="it-IT" sz="1800">
                <a:latin typeface="Poppins"/>
                <a:ea typeface="Poppins"/>
                <a:cs typeface="Poppins"/>
                <a:sym typeface="Poppins"/>
              </a:rPr>
              <a:t> last </a:t>
            </a:r>
            <a:r>
              <a:rPr b="1" i="0" lang="it-IT" sz="18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1,5-2 </a:t>
            </a:r>
            <a:r>
              <a:rPr b="1" lang="it-IT" sz="1800">
                <a:latin typeface="Poppins"/>
                <a:ea typeface="Poppins"/>
                <a:cs typeface="Poppins"/>
                <a:sym typeface="Poppins"/>
              </a:rPr>
              <a:t>hours</a:t>
            </a:r>
            <a:r>
              <a:rPr b="0" i="0" lang="it-IT" sz="18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g3e2e83f3ae1_0_307"/>
          <p:cNvPicPr preferRelativeResize="0"/>
          <p:nvPr/>
        </p:nvPicPr>
        <p:blipFill rotWithShape="1">
          <a:blip r:embed="rId3">
            <a:alphaModFix/>
          </a:blip>
          <a:srcRect b="4202" l="0" r="0" t="3658"/>
          <a:stretch/>
        </p:blipFill>
        <p:spPr>
          <a:xfrm>
            <a:off x="3553950" y="1509025"/>
            <a:ext cx="5084101" cy="4300274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g3e2e83f3ae1_0_307"/>
          <p:cNvSpPr txBox="1"/>
          <p:nvPr/>
        </p:nvSpPr>
        <p:spPr>
          <a:xfrm>
            <a:off x="413700" y="246925"/>
            <a:ext cx="9413700" cy="12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it-IT" sz="4000">
                <a:solidFill>
                  <a:srgbClr val="822433"/>
                </a:solidFill>
                <a:latin typeface="Poppins Black"/>
                <a:ea typeface="Poppins Black"/>
                <a:cs typeface="Poppins Black"/>
                <a:sym typeface="Poppins Black"/>
              </a:rPr>
              <a:t>WHY JOIN</a:t>
            </a:r>
            <a:r>
              <a:rPr b="0" i="0" lang="it-IT" sz="4000" u="none" cap="none" strike="noStrike">
                <a:solidFill>
                  <a:srgbClr val="822433"/>
                </a:solidFill>
                <a:latin typeface="Poppins Black"/>
                <a:ea typeface="Poppins Black"/>
                <a:cs typeface="Poppins Black"/>
                <a:sym typeface="Poppins Black"/>
              </a:rPr>
              <a:t>? </a:t>
            </a:r>
            <a:endParaRPr b="0" i="0" sz="4000" u="none" cap="none" strike="noStrike">
              <a:solidFill>
                <a:srgbClr val="822433"/>
              </a:solidFill>
              <a:latin typeface="Poppins Black"/>
              <a:ea typeface="Poppins Black"/>
              <a:cs typeface="Poppins Black"/>
              <a:sym typeface="Poppins Blac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it-IT" sz="3000">
                <a:solidFill>
                  <a:srgbClr val="822433"/>
                </a:solidFill>
                <a:latin typeface="Poppins Black"/>
                <a:ea typeface="Poppins Black"/>
                <a:cs typeface="Poppins Black"/>
                <a:sym typeface="Poppins Black"/>
              </a:rPr>
              <a:t>The advantages for</a:t>
            </a:r>
            <a:r>
              <a:rPr b="0" i="0" lang="it-IT" sz="3000" u="none" cap="none" strike="noStrike">
                <a:solidFill>
                  <a:srgbClr val="822433"/>
                </a:solidFill>
                <a:latin typeface="Poppins Black"/>
                <a:ea typeface="Poppins Black"/>
                <a:cs typeface="Poppins Black"/>
                <a:sym typeface="Poppins Black"/>
              </a:rPr>
              <a:t> outgoing students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g3e2e83f3ae1_0_307"/>
          <p:cNvSpPr txBox="1"/>
          <p:nvPr/>
        </p:nvSpPr>
        <p:spPr>
          <a:xfrm>
            <a:off x="413700" y="4443175"/>
            <a:ext cx="33084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it-IT" sz="2000" u="sng">
                <a:latin typeface="Poppins"/>
                <a:ea typeface="Poppins"/>
                <a:cs typeface="Poppins"/>
                <a:sym typeface="Poppins"/>
              </a:rPr>
              <a:t>Reducing the anxiety of facing a new experience</a:t>
            </a:r>
            <a:r>
              <a:rPr b="0" i="0" lang="it-IT" sz="2400" u="sng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endParaRPr b="0" i="0" sz="2400" u="sng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6" name="Google Shape;136;g3e2e83f3ae1_0_307"/>
          <p:cNvSpPr txBox="1"/>
          <p:nvPr/>
        </p:nvSpPr>
        <p:spPr>
          <a:xfrm>
            <a:off x="479050" y="1725675"/>
            <a:ext cx="33972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it-IT" sz="2000" u="sng">
                <a:latin typeface="Poppins"/>
                <a:ea typeface="Poppins"/>
                <a:cs typeface="Poppins"/>
                <a:sym typeface="Poppins"/>
              </a:rPr>
              <a:t>Get </a:t>
            </a:r>
            <a:r>
              <a:rPr lang="it-IT" sz="2000" u="sng">
                <a:latin typeface="Poppins"/>
                <a:ea typeface="Poppins"/>
                <a:cs typeface="Poppins"/>
                <a:sym typeface="Poppins"/>
              </a:rPr>
              <a:t>logistical</a:t>
            </a:r>
            <a:r>
              <a:rPr lang="it-IT" sz="2000" u="sng">
                <a:latin typeface="Poppins"/>
                <a:ea typeface="Poppins"/>
                <a:cs typeface="Poppins"/>
                <a:sym typeface="Poppins"/>
              </a:rPr>
              <a:t> advises</a:t>
            </a:r>
            <a:endParaRPr b="0" i="0" sz="2000" u="sng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365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Poppins"/>
              <a:buChar char="●"/>
            </a:pPr>
            <a:r>
              <a:rPr lang="it-IT" sz="1700">
                <a:latin typeface="Poppins"/>
                <a:ea typeface="Poppins"/>
                <a:cs typeface="Poppins"/>
                <a:sym typeface="Poppins"/>
              </a:rPr>
              <a:t>where to look for housing</a:t>
            </a:r>
            <a:endParaRPr b="0" i="0" sz="17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365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Poppins"/>
              <a:buChar char="●"/>
            </a:pPr>
            <a:r>
              <a:rPr lang="it-IT" sz="1700">
                <a:latin typeface="Poppins"/>
                <a:ea typeface="Poppins"/>
                <a:cs typeface="Poppins"/>
                <a:sym typeface="Poppins"/>
              </a:rPr>
              <a:t>public services</a:t>
            </a:r>
            <a:endParaRPr b="0" i="0" sz="21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7" name="Google Shape;137;g3e2e83f3ae1_0_307"/>
          <p:cNvSpPr txBox="1"/>
          <p:nvPr/>
        </p:nvSpPr>
        <p:spPr>
          <a:xfrm>
            <a:off x="8426850" y="1725675"/>
            <a:ext cx="3019800" cy="132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it-IT" sz="2000" u="sng">
                <a:latin typeface="Poppins"/>
                <a:ea typeface="Poppins"/>
                <a:cs typeface="Poppins"/>
                <a:sym typeface="Poppins"/>
              </a:rPr>
              <a:t>Get academic information</a:t>
            </a:r>
            <a:endParaRPr b="0" i="0" sz="2000" u="sng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365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Poppins"/>
              <a:buChar char="●"/>
            </a:pPr>
            <a:r>
              <a:rPr lang="it-IT" sz="1700">
                <a:latin typeface="Poppins"/>
                <a:ea typeface="Poppins"/>
                <a:cs typeface="Poppins"/>
                <a:sym typeface="Poppins"/>
              </a:rPr>
              <a:t>university life</a:t>
            </a:r>
            <a:endParaRPr b="0" i="0" sz="17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-3365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Poppins"/>
              <a:buChar char="●"/>
            </a:pPr>
            <a:r>
              <a:rPr lang="it-IT" sz="1700">
                <a:latin typeface="Poppins"/>
                <a:ea typeface="Poppins"/>
                <a:cs typeface="Poppins"/>
                <a:sym typeface="Poppins"/>
              </a:rPr>
              <a:t>courses and exams</a:t>
            </a:r>
            <a:endParaRPr b="0" i="0" sz="17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8" name="Google Shape;138;g3e2e83f3ae1_0_307"/>
          <p:cNvSpPr txBox="1"/>
          <p:nvPr/>
        </p:nvSpPr>
        <p:spPr>
          <a:xfrm>
            <a:off x="8426850" y="4320025"/>
            <a:ext cx="34812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it-IT" sz="2000" u="sng">
                <a:latin typeface="Poppins"/>
                <a:ea typeface="Poppins"/>
                <a:cs typeface="Poppins"/>
                <a:sym typeface="Poppins"/>
              </a:rPr>
              <a:t>Having a go-to person at the host university</a:t>
            </a:r>
            <a:endParaRPr b="0" i="0" sz="2400" u="sng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e2e83f3ae1_0_255"/>
          <p:cNvSpPr txBox="1"/>
          <p:nvPr/>
        </p:nvSpPr>
        <p:spPr>
          <a:xfrm>
            <a:off x="413700" y="246925"/>
            <a:ext cx="7302600" cy="176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it-IT" sz="4000">
                <a:solidFill>
                  <a:srgbClr val="822433"/>
                </a:solidFill>
                <a:latin typeface="Poppins Black"/>
                <a:ea typeface="Poppins Black"/>
                <a:cs typeface="Poppins Black"/>
                <a:sym typeface="Poppins Black"/>
              </a:rPr>
              <a:t>WHY JOIN</a:t>
            </a:r>
            <a:r>
              <a:rPr b="0" i="0" lang="it-IT" sz="4000" u="none" cap="none" strike="noStrike">
                <a:solidFill>
                  <a:srgbClr val="822433"/>
                </a:solidFill>
                <a:latin typeface="Poppins Black"/>
                <a:ea typeface="Poppins Black"/>
                <a:cs typeface="Poppins Black"/>
                <a:sym typeface="Poppins Black"/>
              </a:rPr>
              <a:t>? </a:t>
            </a:r>
            <a:endParaRPr b="0" i="0" sz="4000" u="none" cap="none" strike="noStrike">
              <a:solidFill>
                <a:srgbClr val="822433"/>
              </a:solidFill>
              <a:latin typeface="Poppins Black"/>
              <a:ea typeface="Poppins Black"/>
              <a:cs typeface="Poppins Black"/>
              <a:sym typeface="Poppins Black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it-IT" sz="3000">
                <a:solidFill>
                  <a:srgbClr val="822433"/>
                </a:solidFill>
                <a:latin typeface="Poppins Black"/>
                <a:ea typeface="Poppins Black"/>
                <a:cs typeface="Poppins Black"/>
                <a:sym typeface="Poppins Black"/>
              </a:rPr>
              <a:t>The advantages for </a:t>
            </a:r>
            <a:r>
              <a:rPr b="0" i="0" lang="it-IT" sz="3000" u="none" cap="none" strike="noStrike">
                <a:solidFill>
                  <a:srgbClr val="822433"/>
                </a:solidFill>
                <a:latin typeface="Poppins Black"/>
                <a:ea typeface="Poppins Black"/>
                <a:cs typeface="Poppins Black"/>
                <a:sym typeface="Poppins Black"/>
              </a:rPr>
              <a:t>incoming student</a:t>
            </a:r>
            <a:r>
              <a:rPr lang="it-IT" sz="3000">
                <a:solidFill>
                  <a:srgbClr val="822433"/>
                </a:solidFill>
                <a:latin typeface="Poppins Black"/>
                <a:ea typeface="Poppins Black"/>
                <a:cs typeface="Poppins Black"/>
                <a:sym typeface="Poppins Black"/>
              </a:rPr>
              <a:t>s</a:t>
            </a:r>
            <a:endParaRPr b="0" i="0" sz="3000" u="none" cap="none" strike="noStrike">
              <a:solidFill>
                <a:srgbClr val="822433"/>
              </a:solidFill>
              <a:latin typeface="Poppins Black"/>
              <a:ea typeface="Poppins Black"/>
              <a:cs typeface="Poppins Black"/>
              <a:sym typeface="Poppins Black"/>
            </a:endParaRPr>
          </a:p>
        </p:txBody>
      </p:sp>
      <p:sp>
        <p:nvSpPr>
          <p:cNvPr id="145" name="Google Shape;145;g3e2e83f3ae1_0_255"/>
          <p:cNvSpPr/>
          <p:nvPr/>
        </p:nvSpPr>
        <p:spPr>
          <a:xfrm>
            <a:off x="-1654600" y="2011825"/>
            <a:ext cx="3534300" cy="687900"/>
          </a:xfrm>
          <a:prstGeom prst="chevron">
            <a:avLst>
              <a:gd fmla="val 50000" name="adj"/>
            </a:avLst>
          </a:prstGeom>
          <a:solidFill>
            <a:srgbClr val="EFA53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g3e2e83f3ae1_0_255"/>
          <p:cNvSpPr/>
          <p:nvPr/>
        </p:nvSpPr>
        <p:spPr>
          <a:xfrm>
            <a:off x="-1654600" y="3011075"/>
            <a:ext cx="3534300" cy="687900"/>
          </a:xfrm>
          <a:prstGeom prst="chevron">
            <a:avLst>
              <a:gd fmla="val 50000" name="adj"/>
            </a:avLst>
          </a:prstGeom>
          <a:solidFill>
            <a:srgbClr val="88FF1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g3e2e83f3ae1_0_255"/>
          <p:cNvSpPr/>
          <p:nvPr/>
        </p:nvSpPr>
        <p:spPr>
          <a:xfrm>
            <a:off x="-1748125" y="4010325"/>
            <a:ext cx="3627900" cy="687900"/>
          </a:xfrm>
          <a:prstGeom prst="chevron">
            <a:avLst>
              <a:gd fmla="val 50000" name="adj"/>
            </a:avLst>
          </a:prstGeom>
          <a:solidFill>
            <a:srgbClr val="00CC9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g3e2e83f3ae1_0_255"/>
          <p:cNvSpPr/>
          <p:nvPr/>
        </p:nvSpPr>
        <p:spPr>
          <a:xfrm>
            <a:off x="-1654600" y="5009575"/>
            <a:ext cx="3534300" cy="687900"/>
          </a:xfrm>
          <a:prstGeom prst="chevron">
            <a:avLst>
              <a:gd fmla="val 50000" name="adj"/>
            </a:avLst>
          </a:prstGeom>
          <a:solidFill>
            <a:srgbClr val="9FD3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g3e2e83f3ae1_0_255"/>
          <p:cNvSpPr txBox="1"/>
          <p:nvPr/>
        </p:nvSpPr>
        <p:spPr>
          <a:xfrm>
            <a:off x="1973300" y="2145625"/>
            <a:ext cx="4370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-IT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Student integration</a:t>
            </a:r>
            <a:endParaRPr b="0" i="0" sz="24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0" name="Google Shape;150;g3e2e83f3ae1_0_255"/>
          <p:cNvSpPr txBox="1"/>
          <p:nvPr/>
        </p:nvSpPr>
        <p:spPr>
          <a:xfrm>
            <a:off x="1973300" y="3144875"/>
            <a:ext cx="4370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it-IT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Academic support</a:t>
            </a:r>
            <a:endParaRPr b="0" i="0" sz="24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1" name="Google Shape;151;g3e2e83f3ae1_0_255"/>
          <p:cNvSpPr txBox="1"/>
          <p:nvPr/>
        </p:nvSpPr>
        <p:spPr>
          <a:xfrm>
            <a:off x="1973300" y="4077225"/>
            <a:ext cx="3000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it-IT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Local tips</a:t>
            </a:r>
            <a:endParaRPr b="0" i="0" sz="14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2" name="Google Shape;152;g3e2e83f3ae1_0_255"/>
          <p:cNvSpPr txBox="1"/>
          <p:nvPr/>
        </p:nvSpPr>
        <p:spPr>
          <a:xfrm>
            <a:off x="1966525" y="5143375"/>
            <a:ext cx="50874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it-IT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Language </a:t>
            </a:r>
            <a:r>
              <a:rPr lang="it-IT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practice</a:t>
            </a:r>
            <a:r>
              <a:rPr lang="it-IT" sz="24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and</a:t>
            </a:r>
            <a:r>
              <a:rPr b="0" i="0" lang="it-IT" sz="2400" u="none" cap="none" strike="noStrik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networking</a:t>
            </a:r>
            <a:endParaRPr b="0" i="0" sz="24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3" name="Google Shape;153;g3e2e83f3ae1_0_255"/>
          <p:cNvPicPr preferRelativeResize="0"/>
          <p:nvPr/>
        </p:nvPicPr>
        <p:blipFill rotWithShape="1">
          <a:blip r:embed="rId3">
            <a:alphaModFix/>
          </a:blip>
          <a:srcRect b="9227" l="23757" r="0" t="2050"/>
          <a:stretch/>
        </p:blipFill>
        <p:spPr>
          <a:xfrm>
            <a:off x="7314650" y="0"/>
            <a:ext cx="4877101" cy="6084599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g3e2e83f3ae1_0_255"/>
          <p:cNvSpPr/>
          <p:nvPr/>
        </p:nvSpPr>
        <p:spPr>
          <a:xfrm>
            <a:off x="7314650" y="0"/>
            <a:ext cx="4877100" cy="6084600"/>
          </a:xfrm>
          <a:prstGeom prst="rect">
            <a:avLst/>
          </a:prstGeom>
          <a:solidFill>
            <a:srgbClr val="1E1F20">
              <a:alpha val="42745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g3f7ad1b34ae_0_6" title="20260512_105152.jpg"/>
          <p:cNvPicPr preferRelativeResize="0"/>
          <p:nvPr/>
        </p:nvPicPr>
        <p:blipFill rotWithShape="1">
          <a:blip r:embed="rId3">
            <a:alphaModFix/>
          </a:blip>
          <a:srcRect b="25042" l="0" r="0" t="24410"/>
          <a:stretch/>
        </p:blipFill>
        <p:spPr>
          <a:xfrm>
            <a:off x="3478800" y="3090700"/>
            <a:ext cx="4187124" cy="28220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3f7ad1b34ae_0_6" title="20260512_092254.jpg"/>
          <p:cNvPicPr preferRelativeResize="0"/>
          <p:nvPr/>
        </p:nvPicPr>
        <p:blipFill rotWithShape="1">
          <a:blip r:embed="rId4">
            <a:alphaModFix/>
          </a:blip>
          <a:srcRect b="5553" l="7201" r="0" t="0"/>
          <a:stretch/>
        </p:blipFill>
        <p:spPr>
          <a:xfrm>
            <a:off x="232925" y="1684125"/>
            <a:ext cx="3116325" cy="42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g3f7ad1b34ae_0_6"/>
          <p:cNvSpPr txBox="1"/>
          <p:nvPr/>
        </p:nvSpPr>
        <p:spPr>
          <a:xfrm>
            <a:off x="386625" y="229200"/>
            <a:ext cx="7302600" cy="66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it-IT" sz="4000">
                <a:solidFill>
                  <a:srgbClr val="822433"/>
                </a:solidFill>
                <a:latin typeface="Poppins Black"/>
                <a:ea typeface="Poppins Black"/>
                <a:cs typeface="Poppins Black"/>
                <a:sym typeface="Poppins Black"/>
              </a:rPr>
              <a:t>OUR MEETINGS</a:t>
            </a:r>
            <a:endParaRPr b="0" i="0" sz="4000" u="none" cap="none" strike="noStrike">
              <a:solidFill>
                <a:srgbClr val="822433"/>
              </a:solidFill>
              <a:latin typeface="Poppins Black"/>
              <a:ea typeface="Poppins Black"/>
              <a:cs typeface="Poppins Black"/>
              <a:sym typeface="Poppins Black"/>
            </a:endParaRPr>
          </a:p>
        </p:txBody>
      </p:sp>
      <p:pic>
        <p:nvPicPr>
          <p:cNvPr id="163" name="Google Shape;163;g3f7ad1b34ae_0_6" title="20260512_091933.jpg"/>
          <p:cNvPicPr preferRelativeResize="0"/>
          <p:nvPr/>
        </p:nvPicPr>
        <p:blipFill rotWithShape="1">
          <a:blip r:embed="rId5">
            <a:alphaModFix/>
          </a:blip>
          <a:srcRect b="0" l="0" r="0" t="13808"/>
          <a:stretch/>
        </p:blipFill>
        <p:spPr>
          <a:xfrm>
            <a:off x="7772775" y="1014025"/>
            <a:ext cx="4262700" cy="4898775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g3f7ad1b34ae_0_6"/>
          <p:cNvSpPr/>
          <p:nvPr/>
        </p:nvSpPr>
        <p:spPr>
          <a:xfrm>
            <a:off x="2389550" y="875000"/>
            <a:ext cx="3228000" cy="29742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5" name="Google Shape;165;g3f7ad1b34ae_0_6" title="20260512_094858.jpg"/>
          <p:cNvPicPr preferRelativeResize="0"/>
          <p:nvPr/>
        </p:nvPicPr>
        <p:blipFill rotWithShape="1">
          <a:blip r:embed="rId6">
            <a:alphaModFix/>
          </a:blip>
          <a:srcRect b="0" l="0" r="16423" t="0"/>
          <a:stretch/>
        </p:blipFill>
        <p:spPr>
          <a:xfrm>
            <a:off x="2501125" y="1014025"/>
            <a:ext cx="3004524" cy="2696175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g3f7ad1b34ae_0_6"/>
          <p:cNvSpPr/>
          <p:nvPr/>
        </p:nvSpPr>
        <p:spPr>
          <a:xfrm>
            <a:off x="5536050" y="1265150"/>
            <a:ext cx="3228000" cy="31467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7" name="Google Shape;167;g3f7ad1b34ae_0_6" title="20260512_101701 (1).jpg"/>
          <p:cNvPicPr preferRelativeResize="0"/>
          <p:nvPr/>
        </p:nvPicPr>
        <p:blipFill rotWithShape="1">
          <a:blip r:embed="rId7">
            <a:alphaModFix/>
          </a:blip>
          <a:srcRect b="7889" l="0" r="0" t="19399"/>
          <a:stretch/>
        </p:blipFill>
        <p:spPr>
          <a:xfrm>
            <a:off x="5658250" y="1364675"/>
            <a:ext cx="3004527" cy="2912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3e2e83f3ae1_0_205"/>
          <p:cNvSpPr/>
          <p:nvPr/>
        </p:nvSpPr>
        <p:spPr>
          <a:xfrm>
            <a:off x="19050" y="0"/>
            <a:ext cx="12173100" cy="6102300"/>
          </a:xfrm>
          <a:prstGeom prst="rect">
            <a:avLst/>
          </a:prstGeom>
          <a:solidFill>
            <a:srgbClr val="1E1F20">
              <a:alpha val="42745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g3e2e83f3ae1_0_205"/>
          <p:cNvSpPr txBox="1"/>
          <p:nvPr/>
        </p:nvSpPr>
        <p:spPr>
          <a:xfrm>
            <a:off x="3262350" y="1757275"/>
            <a:ext cx="5667300" cy="21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500"/>
              <a:buFont typeface="Arial"/>
              <a:buNone/>
            </a:pPr>
            <a:r>
              <a:rPr lang="it-IT" sz="6500">
                <a:solidFill>
                  <a:schemeClr val="lt1"/>
                </a:solidFill>
                <a:latin typeface="Poppins Black"/>
                <a:ea typeface="Poppins Black"/>
                <a:cs typeface="Poppins Black"/>
                <a:sym typeface="Poppins Black"/>
              </a:rPr>
              <a:t>JOIN THE</a:t>
            </a:r>
            <a:endParaRPr b="0" i="0" sz="6500" u="none" cap="none" strike="noStrike">
              <a:solidFill>
                <a:schemeClr val="lt1"/>
              </a:solidFill>
              <a:latin typeface="Poppins Black"/>
              <a:ea typeface="Poppins Black"/>
              <a:cs typeface="Poppins Black"/>
              <a:sym typeface="Poppins Black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500"/>
              <a:buFont typeface="Arial"/>
              <a:buNone/>
            </a:pPr>
            <a:r>
              <a:rPr b="0" i="0" lang="it-IT" sz="6500" u="none" cap="none" strike="noStrike">
                <a:solidFill>
                  <a:schemeClr val="lt1"/>
                </a:solidFill>
                <a:latin typeface="Poppins Black"/>
                <a:ea typeface="Poppins Black"/>
                <a:cs typeface="Poppins Black"/>
                <a:sym typeface="Poppins Black"/>
              </a:rPr>
              <a:t>TANDEM</a:t>
            </a:r>
            <a:endParaRPr b="0" i="0" sz="6500" u="none" cap="none" strike="noStrike">
              <a:solidFill>
                <a:schemeClr val="lt1"/>
              </a:solidFill>
              <a:latin typeface="Poppins Black"/>
              <a:ea typeface="Poppins Black"/>
              <a:cs typeface="Poppins Black"/>
              <a:sym typeface="Poppins Black"/>
            </a:endParaRPr>
          </a:p>
        </p:txBody>
      </p:sp>
      <p:sp>
        <p:nvSpPr>
          <p:cNvPr id="175" name="Google Shape;175;g3e2e83f3ae1_0_205"/>
          <p:cNvSpPr txBox="1"/>
          <p:nvPr/>
        </p:nvSpPr>
        <p:spPr>
          <a:xfrm>
            <a:off x="2351850" y="3943075"/>
            <a:ext cx="7488300" cy="6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it-IT" sz="2700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every journey is the beginning of a story</a:t>
            </a:r>
            <a:r>
              <a:rPr b="0" i="0" lang="it-IT" sz="2700" u="none" cap="none" strike="noStrike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 </a:t>
            </a:r>
            <a:endParaRPr b="0" i="0" sz="2700" u="none" cap="none" strike="noStrike">
              <a:solidFill>
                <a:schemeClr val="lt1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176" name="Google Shape;176;g3e2e83f3ae1_0_205"/>
          <p:cNvSpPr txBox="1"/>
          <p:nvPr/>
        </p:nvSpPr>
        <p:spPr>
          <a:xfrm>
            <a:off x="194925" y="5360575"/>
            <a:ext cx="11754600" cy="6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it-IT" sz="1700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The project is the result of the commitment of two students who wanted to build a bridge between those leaving and those arriving, developing a tandem system designed by students, for students.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2010-07-19T08:32:24Z</dcterms:created>
  <dc:creator>orientamento</dc:creator>
</cp:coreProperties>
</file>